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media/media1.mp4" ContentType="video/mp4"/>
  <Override PartName="/ppt/media/media2.mp4" ContentType="video/mp4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aveSubsetFonts="1">
  <p:sldMasterIdLst>
    <p:sldMasterId id="2147483752" r:id="rId1"/>
  </p:sldMasterIdLst>
  <p:notesMasterIdLst>
    <p:notesMasterId r:id="rId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>
    <p:present/>
    <p:sldAll/>
    <p:penClr>
      <a:srgbClr val="ff0000"/>
    </p:penClr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showOutlineIcons="0">
    <p:restoredLeft sz="8737"/>
    <p:restoredTop sz="84866"/>
  </p:normalViewPr>
  <p:slideViewPr>
    <p:cSldViewPr snapToObjects="1">
      <p:cViewPr varScale="1">
        <p:scale>
          <a:sx n="62" d="100"/>
          <a:sy n="62" d="100"/>
        </p:scale>
        <p:origin x="1638" y="66"/>
      </p:cViewPr>
      <p:guideLst>
        <p:guide orient="horz" pos="2158"/>
        <p:guide pos="287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36868100" cy="36868100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slide" Target="slides/slide11.xml"  /><Relationship Id="rId14" Type="http://schemas.openxmlformats.org/officeDocument/2006/relationships/slide" Target="slides/slide12.xml"  /><Relationship Id="rId15" Type="http://schemas.openxmlformats.org/officeDocument/2006/relationships/presProps" Target="presProps.xml"  /><Relationship Id="rId16" Type="http://schemas.openxmlformats.org/officeDocument/2006/relationships/viewProps" Target="viewProps.xml"  /><Relationship Id="rId17" Type="http://schemas.openxmlformats.org/officeDocument/2006/relationships/theme" Target="theme/theme1.xml"  /><Relationship Id="rId18" Type="http://schemas.openxmlformats.org/officeDocument/2006/relationships/tableStyles" Target="tableStyles.xml"  /><Relationship Id="rId2" Type="http://schemas.openxmlformats.org/officeDocument/2006/relationships/notesMaster" Target="notesMasters/notesMaster1.xml"  /><Relationship Id="rId3" Type="http://schemas.openxmlformats.org/officeDocument/2006/relationships/slide" Target="slides/slide1.xml"  /><Relationship Id="rId4" Type="http://schemas.openxmlformats.org/officeDocument/2006/relationships/slide" Target="slides/slide2.xml"  /><Relationship Id="rId5" Type="http://schemas.openxmlformats.org/officeDocument/2006/relationships/slide" Target="slides/slide3.xml"  /><Relationship Id="rId6" Type="http://schemas.openxmlformats.org/officeDocument/2006/relationships/slide" Target="slides/slide4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 lang="ko-KR" altLang="en-US"/>
            </a:pPr>
            <a:fld id="{638475D7-D222-40F3-A17B-5C4923116E67}" type="datetime1">
              <a:rPr lang="ko-KR" altLang="en-US"/>
              <a:pPr lvl="0">
                <a:defRPr lang="ko-KR" altLang="en-US"/>
              </a:pPr>
              <a:t>2022-11-22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 lang="ko-KR" altLang="en-US"/>
            </a:pPr>
            <a:r>
              <a:rPr lang="ko-KR" altLang="en-US"/>
              <a:t>마스터 텍스트 스타일을 편집하려면 클릭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두 번째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세 번째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네 번째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 번째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 lang="ko-KR" altLang="en-US"/>
            </a:pPr>
            <a:fld id="{1AEDCAF8-510A-4034-83C7-7E9FE9E97BF5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3.xml"  /><Relationship Id="rId2" Type="http://schemas.openxmlformats.org/officeDocument/2006/relationships/notesMaster" Target="../notesMasters/notesMaster1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slide" Target="../slides/slide6.xml"  /><Relationship Id="rId2" Type="http://schemas.openxmlformats.org/officeDocument/2006/relationships/notesMaster" Target="../notesMasters/notesMaster1.xml"  /></Relationships>
</file>

<file path=ppt/notesSlides/_rels/notesSlide4.xml.rels><?xml version="1.0" encoding="UTF-8" standalone="yes" ?><Relationships xmlns="http://schemas.openxmlformats.org/package/2006/relationships"><Relationship Id="rId1" Type="http://schemas.openxmlformats.org/officeDocument/2006/relationships/slide" Target="../slides/slide11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1AEDCAF8-510A-4034-83C7-7E9FE9E97BF5}" type="slidenum">
              <a:rPr lang="ko-KR" altLang="en-US"/>
              <a:pPr lvl="0">
                <a:defRPr lang="ko-KR" altLang="en-US"/>
              </a:pPr>
              <a:t>1</a:t>
            </a:fld>
            <a:endParaRPr lang="ko-KR" altLang="en-US"/>
          </a:p>
        </p:txBody>
      </p:sp>
    </p:spTree>
  </p:cSld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1AEDCAF8-510A-4034-83C7-7E9FE9E97BF5}" type="slidenum">
              <a:rPr lang="en-US" altLang="en-US"/>
              <a:pPr lvl="0">
                <a:defRPr lang="ko-KR" altLang="en-US"/>
              </a:pPr>
              <a:t>3</a:t>
            </a:fld>
            <a:endParaRPr lang="en-US" altLang="en-US"/>
          </a:p>
        </p:txBody>
      </p:sp>
    </p:spTree>
  </p:cSld>
</p:notes>
</file>

<file path=ppt/notesSlides/notesSlide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1AEDCAF8-510A-4034-83C7-7E9FE9E97BF5}" type="slidenum">
              <a:rPr lang="en-US" altLang="en-US"/>
              <a:pPr lvl="0">
                <a:defRPr lang="ko-KR" altLang="en-US"/>
              </a:pPr>
              <a:t>6</a:t>
            </a:fld>
            <a:endParaRPr lang="en-US" altLang="en-US"/>
          </a:p>
        </p:txBody>
      </p:sp>
    </p:spTree>
  </p:cSld>
</p:notes>
</file>

<file path=ppt/notesSlides/notesSlide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1AEDCAF8-510A-4034-83C7-7E9FE9E97BF5}" type="slidenum">
              <a:rPr lang="en-US" altLang="en-US"/>
              <a:pPr lvl="0">
                <a:defRPr lang="ko-KR" altLang="en-US"/>
              </a:pPr>
              <a:t>11</a:t>
            </a:fld>
            <a:endParaRPr lang="en-US" altLang="en-US"/>
          </a:p>
        </p:txBody>
      </p:sp>
    </p:spTree>
  </p:cSld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제목 슬라이드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 lang="ko-KR" altLang="en-US"/>
            </a:pPr>
            <a:r>
              <a:rPr lang="ko-KR" altLang="en-US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940A130E-E3B8-4EBE-931F-81B26B8448AA}" type="datetime1">
              <a:rPr lang="ko-KR" altLang="en-US"/>
              <a:pPr lvl="0">
                <a:defRPr lang="ko-KR" altLang="en-US"/>
              </a:pPr>
              <a:t>2022-11-22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800C6A38-4290-41DD-B95C-4155372FD4A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10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간지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>
          <a:xfrm>
            <a:off x="0" y="2130425"/>
            <a:ext cx="9144000" cy="1470025"/>
          </a:xfrm>
        </p:spPr>
        <p:txBody>
          <a:bodyPr>
            <a:normAutofit/>
          </a:bodyPr>
          <a:lstStyle>
            <a:lvl1pPr>
              <a:defRPr sz="4400" b="1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CA348888-F454-4AD2-BA62-3AF29D9807C0}" type="datetime1">
              <a:rPr lang="ko-KR" altLang="en-US"/>
              <a:pPr lvl="0">
                <a:defRPr lang="ko-KR" altLang="en-US"/>
              </a:pPr>
              <a:t>2022-11-22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1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목차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4" hasCustomPrompt="1"/>
          </p:nvPr>
        </p:nvSpPr>
        <p:spPr>
          <a:xfrm>
            <a:off x="2143108" y="2214563"/>
            <a:ext cx="4857767" cy="3214687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</a:lstStyle>
          <a:p>
            <a:pPr lvl="0">
              <a:defRPr lang="ko-KR" altLang="en-US"/>
            </a:pPr>
            <a:r>
              <a:rPr lang="ko-KR" altLang="en-US"/>
              <a:t>첫째 목차</a:t>
            </a:r>
            <a:endParaRPr lang="ko-KR" altLang="en-US"/>
          </a:p>
          <a:p>
            <a:pPr lvl="0">
              <a:defRPr lang="ko-KR" altLang="en-US"/>
            </a:pPr>
            <a:r>
              <a:rPr lang="ko-KR" altLang="en-US"/>
              <a:t>둘째 목차</a:t>
            </a:r>
            <a:endParaRPr lang="ko-KR" altLang="en-US"/>
          </a:p>
          <a:p>
            <a:pPr lvl="0">
              <a:defRPr lang="ko-KR" altLang="en-US"/>
            </a:pPr>
            <a:r>
              <a:rPr lang="ko-KR" altLang="en-US"/>
              <a:t>셋째 목차</a:t>
            </a:r>
            <a:endParaRPr lang="ko-KR" altLang="en-US"/>
          </a:p>
          <a:p>
            <a:pPr lvl="0">
              <a:defRPr lang="ko-KR" altLang="en-US"/>
            </a:pPr>
            <a:r>
              <a:rPr lang="ko-KR" altLang="en-US"/>
              <a:t>넷째 목차</a:t>
            </a:r>
            <a:endParaRPr lang="ko-KR" altLang="en-US"/>
          </a:p>
          <a:p>
            <a:pPr lvl="0">
              <a:defRPr lang="ko-KR" altLang="en-US"/>
            </a:pPr>
            <a:r>
              <a:rPr lang="ko-KR" altLang="en-US"/>
              <a:t>다섯째 목차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956FEC12-A4C9-4837-AF94-AD867782C04C}" type="datetime1">
              <a:rPr lang="ko-KR" altLang="en-US"/>
              <a:pPr lvl="0">
                <a:defRPr lang="ko-KR" altLang="en-US"/>
              </a:pPr>
              <a:t>2022-11-22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1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세로 제목 및 본문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 idx="0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957F84A3-4F29-4053-ACFD-1BAF2D3F140C}" type="datetime1">
              <a:rPr lang="ko-KR" altLang="en-US"/>
              <a:pPr lvl="0">
                <a:defRPr lang="ko-KR" altLang="en-US"/>
              </a:pPr>
              <a:t>2022-11-22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제목 및 내용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4953836A-82A3-4C8B-9D31-CD724F3673ED}" type="datetime1">
              <a:rPr lang="ko-KR" altLang="en-US"/>
              <a:pPr lvl="0">
                <a:defRPr lang="ko-KR" altLang="en-US"/>
              </a:pPr>
              <a:t>2022-11-22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3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빈 화면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AD2EBAF6-36D0-4DD8-B695-D4C1B37E35D6}" type="datetime1">
              <a:rPr lang="ko-KR" altLang="en-US"/>
              <a:pPr lvl="0">
                <a:defRPr lang="ko-KR" altLang="en-US"/>
              </a:pPr>
              <a:t>2022-11-22</a:t>
            </a:fld>
            <a:endParaRPr lang="ko-KR" altLang="en-US"/>
          </a:p>
        </p:txBody>
      </p:sp>
      <p:sp>
        <p:nvSpPr>
          <p:cNvPr id="3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4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구역 머리글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60728D28-603B-4EFC-80F8-17E5E9107035}" type="datetime1">
              <a:rPr lang="ko-KR" altLang="en-US"/>
              <a:pPr lvl="0">
                <a:defRPr lang="ko-KR" altLang="en-US"/>
              </a:pPr>
              <a:t>2022-11-22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5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제목 및 내용 2개" type="twoObj" preserve="1">
  <p:cSld name="제목 및 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A27A1F4E-0809-4239-8034-C38E431DAF92}" type="datetime1">
              <a:rPr lang="ko-KR" altLang="en-US"/>
              <a:pPr lvl="0">
                <a:defRPr lang="ko-KR" altLang="en-US"/>
              </a:pPr>
              <a:t>2022-11-22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6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제목만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5E0DA496-7307-4E8B-88DE-CB97B48BAB6F}" type="datetime1">
              <a:rPr lang="ko-KR" altLang="en-US"/>
              <a:pPr lvl="0">
                <a:defRPr lang="ko-KR" altLang="en-US"/>
              </a:pPr>
              <a:t>2022-11-22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7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제목 및 표" type="tbl" preserve="1">
  <p:cSld name="제목 및 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표 개체 틀 2"/>
          <p:cNvSpPr>
            <a:spLocks noGrp="1"/>
          </p:cNvSpPr>
          <p:nvPr>
            <p:ph type="tbl" sz="quarter" idx="13"/>
          </p:nvPr>
        </p:nvSpPr>
        <p:spPr>
          <a:xfrm>
            <a:off x="456028" y="1643063"/>
            <a:ext cx="8229600" cy="4525200"/>
          </a:xfrm>
        </p:spPr>
        <p:txBody>
          <a:bodyPr/>
          <a:lstStyle>
            <a:lvl1pPr>
              <a:buNone/>
              <a:defRPr/>
            </a:lvl1pPr>
          </a:lstStyle>
          <a:p>
            <a:pPr lvl="0">
              <a:defRPr lang="ko-KR" altLang="en-US"/>
            </a:pPr>
            <a:r>
              <a:rPr lang="ko-KR" altLang="en-US"/>
              <a:t>표를 추가하려면 아이콘을 클릭하십시오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58721E90-850C-410B-8B89-8394F580CFDA}" type="datetime1">
              <a:rPr lang="ko-KR" altLang="en-US"/>
              <a:pPr lvl="0">
                <a:defRPr lang="ko-KR" altLang="en-US"/>
              </a:pPr>
              <a:t>2022-11-22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8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제목 및 내용 4개" type="fourObj" preserve="1">
  <p:cSld name="제목 및 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4038600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5" name="내용 개체 틀 4"/>
          <p:cNvSpPr>
            <a:spLocks noGrp="1"/>
          </p:cNvSpPr>
          <p:nvPr>
            <p:ph sz="quarter" idx="3"/>
          </p:nvPr>
        </p:nvSpPr>
        <p:spPr>
          <a:xfrm>
            <a:off x="456028" y="3984220"/>
            <a:ext cx="4038600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7028" y="3984220"/>
            <a:ext cx="4038600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5ACE7E28-9336-4363-8674-B91477D8F243}" type="datetime1">
              <a:rPr lang="ko-KR" altLang="en-US"/>
              <a:pPr lvl="0">
                <a:defRPr lang="ko-KR" altLang="en-US"/>
              </a:pPr>
              <a:t>2022-11-22</a:t>
            </a:fld>
            <a:endParaRPr lang="ko-KR" altLang="en-US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9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그림 및 설명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>
              <a:defRPr lang="ko-KR" altLang="en-US"/>
            </a:pPr>
            <a:r>
              <a:rPr lang="ko-KR" altLang="en-US"/>
              <a:t>그림을 추가하려면 아이콘을 클릭하십시오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5ACE7E28-9336-4363-8674-B91477D8F243}" type="datetime1">
              <a:rPr lang="ko-KR" altLang="en-US"/>
              <a:pPr lvl="0">
                <a:defRPr lang="ko-KR" altLang="en-US"/>
              </a:pPr>
              <a:t>2022-11-22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slideLayout" Target="../slideLayouts/slideLayout12.xml"  /><Relationship Id="rId13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한컴오피스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 idx="0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 lang="ko-KR" altLang="en-US"/>
            </a:pPr>
            <a:fld id="{D422D86A-5F52-4165-8473-F1B836277586}" type="datetime1">
              <a:rPr lang="ko-KR" altLang="en-US"/>
              <a:pPr lvl="0">
                <a:defRPr lang="ko-KR" altLang="en-US"/>
              </a:pPr>
              <a:t>2022-11-22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2" r:id="rId2"/>
    <p:sldLayoutId id="2147483733" r:id="rId3"/>
    <p:sldLayoutId id="2147483734" r:id="rId4"/>
    <p:sldLayoutId id="2147483735" r:id="rId5"/>
    <p:sldLayoutId id="2147483736" r:id="rId6"/>
    <p:sldLayoutId id="2147483737" r:id="rId7"/>
    <p:sldLayoutId id="2147483738" r:id="rId8"/>
    <p:sldLayoutId id="2147483739" r:id="rId9"/>
    <p:sldLayoutId id="2147483740" r:id="rId10"/>
    <p:sldLayoutId id="2147483741" r:id="rId11"/>
    <p:sldLayoutId id="2147483742" r:id="rId12"/>
  </p:sldLayoutIdLst>
  <p:transition xmlns:mc="http://schemas.openxmlformats.org/markup-compatibility/2006" xmlns:hp="http://schemas.haansoft.com/office/presentation/8.0" mc:Ignorable="hp" hp:hslDur="500"/>
  <p:hf sldNum="0"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2" Type="http://schemas.openxmlformats.org/officeDocument/2006/relationships/slideLayout" Target="../slideLayouts/slideLayout1.xml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4.xml"  /><Relationship Id="rId2" Type="http://schemas.openxmlformats.org/officeDocument/2006/relationships/slideLayout" Target="../slideLayouts/slideLayout2.xml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.gif"  /><Relationship Id="rId4" Type="http://schemas.openxmlformats.org/officeDocument/2006/relationships/image" Target="../media/image2.jpeg"  /><Relationship Id="rId5" Type="http://schemas.openxmlformats.org/officeDocument/2006/relationships/image" Target="../media/image3.jpe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.jpe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6.jpe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video" Target="../media/media1.mp4"  /><Relationship Id="rId3" Type="http://schemas.microsoft.com/office/2007/relationships/media" Target="../media/media1.mp4"  /><Relationship Id="rId4" Type="http://schemas.openxmlformats.org/officeDocument/2006/relationships/image" Target="../media/image7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video" Target="../media/media2.mp4"  /><Relationship Id="rId3" Type="http://schemas.microsoft.com/office/2007/relationships/media" Target="../media/media2.mp4"  /><Relationship Id="rId4" Type="http://schemas.openxmlformats.org/officeDocument/2006/relationships/image" Target="../media/image8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 sz="2600"/>
              <a:t>아두이노와 캠을 이용한 원격제어 블루투스 도어락</a:t>
            </a:r>
            <a:endParaRPr lang="ko-KR" altLang="en-US" sz="260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000099" y="3744979"/>
            <a:ext cx="7038073" cy="1880265"/>
          </a:xfrm>
        </p:spPr>
        <p:txBody>
          <a:bodyPr/>
          <a:lstStyle/>
          <a:p>
            <a:pPr marL="0" indent="0" algn="r" defTabSz="885826" eaLnBrk="1" latinLnBrk="1" hangingPunct="1">
              <a:spcBef>
                <a:spcPct val="20000"/>
              </a:spcBef>
              <a:buClr>
                <a:schemeClr val="accent1"/>
              </a:buClr>
              <a:buSzPct val="80000"/>
              <a:buFont typeface="Wingdings"/>
              <a:buNone/>
              <a:defRPr lang="ko-KR" altLang="en-US"/>
            </a:pPr>
            <a:r>
              <a:rPr lang="ko-KR" altLang="en-US" sz="1500" b="0" i="0" spc="5">
                <a:solidFill>
                  <a:schemeClr val="tx1"/>
                </a:solidFill>
                <a:latin typeface="맑은 고딕"/>
                <a:ea typeface="맑은 고딕"/>
                <a:cs typeface="맑은 고딕"/>
              </a:rPr>
              <a:t>       조용찬, 안현상, 김차종</a:t>
            </a:r>
            <a:endParaRPr lang="ko-KR" altLang="en-US" sz="1500" b="0" i="0" spc="5">
              <a:solidFill>
                <a:schemeClr val="tx1"/>
              </a:solidFill>
              <a:latin typeface="맑은 고딕"/>
              <a:ea typeface="맑은 고딕"/>
              <a:cs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>향후계획</a:t>
            </a:r>
            <a:endParaRPr lang="ko-KR" altLang="en-US"/>
          </a:p>
        </p:txBody>
      </p:sp>
      <p:sp>
        <p:nvSpPr>
          <p:cNvPr id="5" name="제목 1"/>
          <p:cNvSpPr/>
          <p:nvPr/>
        </p:nvSpPr>
        <p:spPr>
          <a:xfrm>
            <a:off x="1151620" y="2420888"/>
            <a:ext cx="6840760" cy="11430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algn="ctr" defTabSz="844630" eaLnBrk="1" latinLnBrk="1" hangingPunct="1">
              <a:spcBef>
                <a:spcPct val="0"/>
              </a:spcBef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ko-KR" altLang="en-US" sz="2200" b="0" i="0" u="none" kern="1200" mc:Ignorable="hp" hp:hslEmbossed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캠과 도어락의 베터리 문제</a:t>
            </a:r>
            <a:endParaRPr xmlns:mc="http://schemas.openxmlformats.org/markup-compatibility/2006" xmlns:hp="http://schemas.haansoft.com/office/presentation/8.0" lang="ko-KR" altLang="en-US" sz="2200" b="0" i="0" u="none" kern="1200" mc:Ignorable="hp" hp:hslEmbossed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제목 1"/>
          <p:cNvSpPr/>
          <p:nvPr/>
        </p:nvSpPr>
        <p:spPr>
          <a:xfrm>
            <a:off x="1151620" y="3762165"/>
            <a:ext cx="6840760" cy="11430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algn="ctr" defTabSz="844630" eaLnBrk="1" latinLnBrk="1" hangingPunct="1">
              <a:spcBef>
                <a:spcPct val="0"/>
              </a:spcBef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ko-KR" altLang="en-US" sz="2200" b="0" i="0" u="none" kern="1200" mc:Ignorable="hp" hp:hslEmbossed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얼굴인식을 넘어서 방문자의 행동패턴을 분석한다면</a:t>
            </a:r>
            <a:endParaRPr xmlns:mc="http://schemas.openxmlformats.org/markup-compatibility/2006" xmlns:hp="http://schemas.haansoft.com/office/presentation/8.0" lang="ko-KR" altLang="en-US" sz="2200" b="0" i="0" u="none" kern="1200" mc:Ignorable="hp" hp:hslEmbossed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  <a:p>
            <a:pPr algn="ctr" defTabSz="844630" eaLnBrk="1" latinLnBrk="1" hangingPunct="1">
              <a:spcBef>
                <a:spcPct val="0"/>
              </a:spcBef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ko-KR" altLang="en-US" sz="2200" b="0" i="0" u="none" kern="1200" mc:Ignorable="hp" hp:hslEmbossed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더 효과적인 보안대책이 될 것임</a:t>
            </a:r>
            <a:endParaRPr xmlns:mc="http://schemas.openxmlformats.org/markup-compatibility/2006" xmlns:hp="http://schemas.haansoft.com/office/presentation/8.0" lang="ko-KR" altLang="en-US" sz="2200" b="0" i="0" u="none" kern="1200" mc:Ignorable="hp" hp:hslEmbossed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>참고문헌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90500" indent="-190500">
              <a:defRPr lang="ko-KR" altLang="en-US"/>
            </a:pPr>
            <a:r>
              <a:rPr lang="ko-KR" altLang="ko-KR" sz="1600">
                <a:solidFill>
                  <a:schemeClr val="tx1"/>
                </a:solidFill>
                <a:latin typeface="휴먼명조"/>
                <a:ea typeface="휴먼명조"/>
              </a:rPr>
              <a:t>최수정, 박하영, 이상운. (2017). 거동 장애인을위한 IoT 기반의 스마트 도어락 연구. 2017년 한국ITS학회 추계학술대회, 405-408.</a:t>
            </a:r>
            <a:endParaRPr lang="ko-KR" altLang="ko-KR" sz="1600">
              <a:solidFill>
                <a:schemeClr val="tx1"/>
              </a:solidFill>
              <a:latin typeface="휴먼명조"/>
              <a:ea typeface="휴먼명조"/>
            </a:endParaRPr>
          </a:p>
          <a:p>
            <a:pPr marL="190500" indent="-190500">
              <a:defRPr lang="ko-KR" altLang="en-US"/>
            </a:pPr>
            <a:r>
              <a:rPr lang="ko-KR" altLang="en-US" sz="1600">
                <a:solidFill>
                  <a:schemeClr val="tx1"/>
                </a:solidFill>
                <a:latin typeface="휴먼명조"/>
                <a:ea typeface="휴먼명조"/>
              </a:rPr>
              <a:t>박</a:t>
            </a:r>
            <a:r>
              <a:rPr lang="ko-KR" altLang="ko-KR" sz="1600">
                <a:solidFill>
                  <a:schemeClr val="tx1"/>
                </a:solidFill>
                <a:latin typeface="휴먼명조"/>
                <a:ea typeface="휴먼명조"/>
              </a:rPr>
              <a:t>정은, 전영은, 천단비, 정희창, 김동일. (2018). IoT기반의 스마트 도어락 구현. 한국정보통신학회 2018년도 춘계학술대회</a:t>
            </a:r>
            <a:endParaRPr lang="ko-KR" altLang="ko-KR" sz="1600">
              <a:solidFill>
                <a:schemeClr val="tx1"/>
              </a:solidFill>
              <a:latin typeface="휴먼명조"/>
              <a:ea typeface="휴먼명조"/>
            </a:endParaRPr>
          </a:p>
          <a:p>
            <a:pPr marL="190500" indent="-190500">
              <a:defRPr lang="ko-KR" altLang="en-US"/>
            </a:pPr>
            <a:r>
              <a:rPr lang="ko-KR" altLang="ko-KR" sz="1600">
                <a:solidFill>
                  <a:schemeClr val="tx1"/>
                </a:solidFill>
                <a:latin typeface="휴먼명조"/>
                <a:ea typeface="휴먼명조"/>
              </a:rPr>
              <a:t>곽태민, 문상국. (2012). 음성인식을 이용한 디지털 도어락. </a:t>
            </a:r>
            <a:endParaRPr lang="ko-KR" altLang="ko-KR" sz="1600">
              <a:solidFill>
                <a:schemeClr val="tx1"/>
              </a:solidFill>
              <a:latin typeface="휴먼명조"/>
              <a:ea typeface="휴먼명조"/>
            </a:endParaRPr>
          </a:p>
          <a:p>
            <a:pPr marL="190500" indent="-190500">
              <a:defRPr lang="ko-KR" altLang="en-US"/>
            </a:pPr>
            <a:r>
              <a:rPr lang="ko-KR" altLang="ko-KR" sz="1600">
                <a:solidFill>
                  <a:schemeClr val="tx1"/>
                </a:solidFill>
                <a:latin typeface="휴먼명조"/>
                <a:ea typeface="휴먼명조"/>
              </a:rPr>
              <a:t>김태호, 박민우, 임형신, 최현호. (2020). 얼굴 및 음성 인식을 이용한 원격제어 스마트 도어락 시스템</a:t>
            </a:r>
            <a:endParaRPr lang="ko-KR" altLang="ko-KR" sz="1600">
              <a:solidFill>
                <a:schemeClr val="tx1"/>
              </a:solidFill>
              <a:latin typeface="휴먼명조"/>
              <a:ea typeface="휴먼명조"/>
            </a:endParaRPr>
          </a:p>
          <a:p>
            <a:pPr marL="190500" indent="-190500">
              <a:defRPr lang="ko-KR" altLang="en-US"/>
            </a:pPr>
            <a:r>
              <a:rPr lang="ko-KR" altLang="ko-KR" sz="1600">
                <a:solidFill>
                  <a:schemeClr val="tx1"/>
                </a:solidFill>
                <a:latin typeface="휴먼명조"/>
                <a:ea typeface="휴먼명조"/>
              </a:rPr>
              <a:t>임지민, 김찬, 차원석, 한태문, 허규원, 송상근, 이상준. (2013). 얼굴인식을 통한 신뢰성 있는 디지털 도어록 제어 시스템</a:t>
            </a:r>
            <a:endParaRPr lang="ko-KR" altLang="ko-KR" sz="1600">
              <a:solidFill>
                <a:schemeClr val="tx1"/>
              </a:solidFill>
              <a:latin typeface="휴먼명조"/>
              <a:ea typeface="휴먼명조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457199" y="2857500"/>
            <a:ext cx="8229600" cy="1143000"/>
          </a:xfrm>
        </p:spPr>
        <p:txBody>
          <a:bodyPr/>
          <a:lstStyle/>
          <a:p>
            <a:pPr>
              <a:defRPr lang="ko-KR" altLang="en-US"/>
            </a:pPr>
            <a:r>
              <a:rPr lang="ko-KR" altLang="en-US"/>
              <a:t>감사합니다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>목차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  <a:defRPr lang="ko-KR" altLang="en-US"/>
            </a:pPr>
            <a:r>
              <a:rPr lang="ko-KR" altLang="en-US"/>
              <a:t>서론</a:t>
            </a:r>
            <a:endParaRPr lang="ko-KR" altLang="en-US"/>
          </a:p>
          <a:p>
            <a:pPr marL="514350" indent="-514350">
              <a:buAutoNum type="arabicPeriod"/>
              <a:defRPr lang="ko-KR" altLang="en-US"/>
            </a:pPr>
            <a:r>
              <a:rPr lang="ko-KR" altLang="en-US"/>
              <a:t>본론</a:t>
            </a:r>
            <a:endParaRPr lang="ko-KR" altLang="en-US"/>
          </a:p>
          <a:p>
            <a:pPr marL="514350" indent="-514350">
              <a:buAutoNum type="arabicPeriod"/>
              <a:defRPr lang="ko-KR" altLang="en-US"/>
            </a:pPr>
            <a:r>
              <a:rPr lang="ko-KR" altLang="en-US"/>
              <a:t>결론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 sz="4000">
                <a:latin typeface="함초롬돋움"/>
                <a:ea typeface="함초롬돋움"/>
                <a:cs typeface="함초롬돋움"/>
              </a:rPr>
              <a:t>배경 및 필요성</a:t>
            </a:r>
            <a:endParaRPr lang="ko-KR" altLang="en-US" sz="4000">
              <a:latin typeface="함초롬돋움"/>
              <a:ea typeface="함초롬돋움"/>
              <a:cs typeface="함초롬돋움"/>
            </a:endParaRPr>
          </a:p>
        </p:txBody>
      </p:sp>
      <p:pic>
        <p:nvPicPr>
          <p:cNvPr id="5" name="내용 개체 틀 4" descr="텍스트, 장치, 스크린샷, 측정기이(가) 표시된 사진  자동 생성된 설명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tretch>
            <a:fillRect/>
          </a:stretch>
        </p:blipFill>
        <p:spPr>
          <a:xfrm>
            <a:off x="651790" y="5013176"/>
            <a:ext cx="8028892" cy="1343501"/>
          </a:xfr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51790" y="1412776"/>
            <a:ext cx="2816442" cy="349238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292178" y="1431699"/>
            <a:ext cx="4377517" cy="34734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>배경 및 필요성</a:t>
            </a:r>
            <a:endParaRPr lang="ko-KR" altLang="en-US"/>
          </a:p>
        </p:txBody>
      </p:sp>
      <p:pic>
        <p:nvPicPr>
          <p:cNvPr id="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250740" y="1417638"/>
            <a:ext cx="6642519" cy="53185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>
                <a:latin typeface="함초롬돋움"/>
                <a:ea typeface="함초롬돋움"/>
                <a:cs typeface="함초롬돋움"/>
              </a:rPr>
              <a:t>제품현황</a:t>
            </a:r>
            <a:r>
              <a:rPr lang="en-US" altLang="ko-KR">
                <a:latin typeface="함초롬돋움"/>
                <a:ea typeface="함초롬돋움"/>
                <a:cs typeface="함초롬돋움"/>
              </a:rPr>
              <a:t>(W</a:t>
            </a:r>
            <a:r>
              <a:rPr lang="ko-KR" altLang="en-US">
                <a:latin typeface="함초롬돋움"/>
                <a:ea typeface="함초롬돋움"/>
                <a:cs typeface="함초롬돋움"/>
              </a:rPr>
              <a:t>사</a:t>
            </a:r>
            <a:r>
              <a:rPr lang="en-US" altLang="ko-KR">
                <a:latin typeface="함초롬돋움"/>
                <a:ea typeface="함초롬돋움"/>
                <a:cs typeface="함초롬돋움"/>
              </a:rPr>
              <a:t>)</a:t>
            </a:r>
            <a:endParaRPr lang="ko-KR" altLang="en-US">
              <a:latin typeface="함초롬돋움"/>
              <a:ea typeface="함초롬돋움"/>
              <a:cs typeface="함초롬돋움"/>
            </a:endParaRPr>
          </a:p>
        </p:txBody>
      </p:sp>
      <p:sp>
        <p:nvSpPr>
          <p:cNvPr id="4" name="내용 개체 틀 2"/>
          <p:cNvSpPr>
            <a:spLocks noGrp="1"/>
          </p:cNvSpPr>
          <p:nvPr>
            <p:ph idx="1"/>
          </p:nvPr>
        </p:nvSpPr>
        <p:spPr>
          <a:xfrm>
            <a:off x="3563874" y="1285860"/>
            <a:ext cx="5256658" cy="4913973"/>
          </a:xfrm>
        </p:spPr>
        <p:txBody>
          <a:bodyPr vert="horz" lIns="91440" tIns="45720" rIns="91440" bIns="45720"/>
          <a:lstStyle/>
          <a:p>
            <a:pPr marL="177800" indent="-177800" algn="l" defTabSz="900000" eaLnBrk="1" latinLnBrk="1" hangingPunct="1">
              <a:spcBef>
                <a:spcPct val="20000"/>
              </a:spcBef>
              <a:buClr>
                <a:schemeClr val="tx2"/>
              </a:buClr>
              <a:buSzPct val="100000"/>
              <a:buFont typeface="Wingdings"/>
              <a:buChar char="§"/>
              <a:defRPr lang="ko-KR" altLang="en-US"/>
            </a:pPr>
            <a:r>
              <a:rPr lang="ko-KR" altLang="en-US" sz="2000" b="0" i="0" kern="1200" spc="5">
                <a:solidFill>
                  <a:schemeClr val="tx1"/>
                </a:solidFill>
                <a:latin typeface="+mn-lt"/>
                <a:ea typeface="+mn-ea"/>
                <a:cs typeface="+mn-cs"/>
              </a:rPr>
              <a:t>등록된 스마트폰을 통해 원격 잠금해제 가능</a:t>
            </a:r>
            <a:endParaRPr lang="ko-KR" altLang="en-US" sz="2000" b="0" i="0" kern="1200" spc="5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177800" indent="-177800" algn="l" defTabSz="900000" eaLnBrk="1" latinLnBrk="1" hangingPunct="1">
              <a:spcBef>
                <a:spcPct val="20000"/>
              </a:spcBef>
              <a:buClr>
                <a:schemeClr val="tx2"/>
              </a:buClr>
              <a:buSzPct val="100000"/>
              <a:buFont typeface="Wingdings"/>
              <a:buChar char="§"/>
              <a:defRPr lang="ko-KR" altLang="en-US"/>
            </a:pPr>
            <a:r>
              <a:rPr lang="ko-KR" altLang="en-US" sz="2000" b="0" i="0" kern="1200" spc="5">
                <a:solidFill>
                  <a:schemeClr val="tx1"/>
                </a:solidFill>
                <a:latin typeface="+mn-lt"/>
                <a:ea typeface="+mn-ea"/>
                <a:cs typeface="+mn-cs"/>
              </a:rPr>
              <a:t>임시 키 발급(유효기간, 일회용)</a:t>
            </a:r>
            <a:endParaRPr lang="ko-KR" altLang="en-US" sz="2000" b="0" i="0" kern="1200" spc="5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177800" indent="-177800" algn="l" defTabSz="900000" eaLnBrk="1" latinLnBrk="1" hangingPunct="1">
              <a:spcBef>
                <a:spcPct val="20000"/>
              </a:spcBef>
              <a:buClr>
                <a:schemeClr val="tx2"/>
              </a:buClr>
              <a:buSzPct val="100000"/>
              <a:buFont typeface="Wingdings"/>
              <a:buChar char="§"/>
              <a:defRPr lang="ko-KR" altLang="en-US"/>
            </a:pPr>
            <a:r>
              <a:rPr lang="ko-KR" altLang="en-US" sz="2000" b="0" i="0" kern="1200" spc="5">
                <a:solidFill>
                  <a:schemeClr val="tx1"/>
                </a:solidFill>
                <a:latin typeface="+mn-lt"/>
                <a:ea typeface="+mn-ea"/>
                <a:cs typeface="+mn-cs"/>
              </a:rPr>
              <a:t>비밀번호 원격 등록/삭제</a:t>
            </a:r>
            <a:endParaRPr lang="ko-KR" altLang="en-US" sz="2000" b="0" i="0" kern="1200" spc="5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>
              <a:defRPr lang="ko-KR" altLang="en-US"/>
            </a:pPr>
            <a:r>
              <a:rPr lang="ko-KR" altLang="en-US" sz="2000">
                <a:solidFill>
                  <a:schemeClr val="tx1"/>
                </a:solidFill>
              </a:rPr>
              <a:t>실시간 출입 기록을 스마트폰 푸시알림으로 알림</a:t>
            </a:r>
            <a:endParaRPr lang="ko-KR" altLang="en-US" sz="2000">
              <a:solidFill>
                <a:schemeClr val="tx1"/>
              </a:solidFill>
            </a:endParaRPr>
          </a:p>
          <a:p>
            <a:pPr>
              <a:defRPr lang="ko-KR" altLang="en-US"/>
            </a:pPr>
            <a:r>
              <a:rPr lang="ko-KR" altLang="en-US" sz="2000">
                <a:solidFill>
                  <a:schemeClr val="tx1"/>
                </a:solidFill>
              </a:rPr>
              <a:t>출입기록 조회 가능</a:t>
            </a:r>
            <a:endParaRPr lang="ko-KR" altLang="en-US" sz="2000">
              <a:solidFill>
                <a:schemeClr val="tx1"/>
              </a:solidFill>
            </a:endParaRPr>
          </a:p>
          <a:p>
            <a:pPr marL="177800" indent="-177800" algn="l" defTabSz="900000" eaLnBrk="1" latinLnBrk="1" hangingPunct="1">
              <a:spcBef>
                <a:spcPct val="20000"/>
              </a:spcBef>
              <a:buClr>
                <a:schemeClr val="tx2"/>
              </a:buClr>
              <a:buSzPct val="100000"/>
              <a:buFont typeface="Wingdings"/>
              <a:buChar char="§"/>
              <a:defRPr lang="ko-KR" altLang="en-US"/>
            </a:pPr>
            <a:r>
              <a:rPr lang="ko-KR" altLang="en-US" sz="2000" b="0" i="0" kern="1200" spc="5">
                <a:solidFill>
                  <a:schemeClr val="tx1"/>
                </a:solidFill>
                <a:latin typeface="+mn-lt"/>
                <a:ea typeface="+mn-ea"/>
                <a:cs typeface="+mn-cs"/>
              </a:rPr>
              <a:t>매직넘버 기능으로 비밀번호 유출 방지</a:t>
            </a:r>
            <a:endParaRPr lang="ko-KR" altLang="en-US" sz="2000" b="0" i="0" kern="1200" spc="5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177800" indent="-177800" algn="l" defTabSz="900000" eaLnBrk="1" latinLnBrk="1" hangingPunct="1">
              <a:spcBef>
                <a:spcPct val="20000"/>
              </a:spcBef>
              <a:buClr>
                <a:schemeClr val="tx2"/>
              </a:buClr>
              <a:buSzPct val="100000"/>
              <a:buFont typeface="Wingdings"/>
              <a:buChar char="§"/>
              <a:defRPr lang="ko-KR" altLang="en-US"/>
            </a:pPr>
            <a:endParaRPr lang="ko-KR" altLang="en-US" sz="2000" b="0" i="0" kern="1200" spc="5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57200" y="1285200"/>
            <a:ext cx="2934000" cy="291965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>
                <a:latin typeface="함초롬돋움"/>
                <a:ea typeface="함초롬돋움"/>
                <a:cs typeface="함초롬돋움"/>
              </a:rPr>
              <a:t>제품현황</a:t>
            </a:r>
            <a:r>
              <a:rPr lang="en-US" altLang="ko-KR">
                <a:latin typeface="함초롬돋움"/>
                <a:ea typeface="함초롬돋움"/>
                <a:cs typeface="함초롬돋움"/>
              </a:rPr>
              <a:t>(G</a:t>
            </a:r>
            <a:r>
              <a:rPr lang="ko-KR" altLang="en-US">
                <a:latin typeface="함초롬돋움"/>
                <a:ea typeface="함초롬돋움"/>
                <a:cs typeface="함초롬돋움"/>
              </a:rPr>
              <a:t>사</a:t>
            </a:r>
            <a:r>
              <a:rPr lang="en-US" altLang="ko-KR">
                <a:latin typeface="함초롬돋움"/>
                <a:ea typeface="함초롬돋움"/>
                <a:cs typeface="함초롬돋움"/>
              </a:rPr>
              <a:t>)</a:t>
            </a:r>
            <a:endParaRPr lang="en-US" altLang="ko-KR" sz="4000">
              <a:latin typeface="함초롬돋움"/>
              <a:ea typeface="함초롬돋움"/>
              <a:cs typeface="함초롬돋움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63874" y="1285860"/>
            <a:ext cx="5256658" cy="4913973"/>
          </a:xfrm>
        </p:spPr>
        <p:txBody>
          <a:bodyPr/>
          <a:lstStyle/>
          <a:p>
            <a:pPr>
              <a:defRPr lang="ko-KR" altLang="en-US"/>
            </a:pPr>
            <a:r>
              <a:rPr lang="ko-KR" altLang="en-US" sz="2000">
                <a:solidFill>
                  <a:schemeClr val="tx1"/>
                </a:solidFill>
              </a:rPr>
              <a:t>도어락에 다가갈 시 자동으로 푸시알림 전송</a:t>
            </a:r>
            <a:endParaRPr lang="ko-KR" altLang="en-US" sz="2000">
              <a:solidFill>
                <a:schemeClr val="tx1"/>
              </a:solidFill>
            </a:endParaRPr>
          </a:p>
          <a:p>
            <a:pPr>
              <a:defRPr lang="ko-KR" altLang="en-US"/>
            </a:pPr>
            <a:r>
              <a:rPr lang="ko-KR" altLang="en-US" sz="2000">
                <a:solidFill>
                  <a:schemeClr val="tx1"/>
                </a:solidFill>
              </a:rPr>
              <a:t>블루투스 팩을 통해 스마트폰으로 도어락  잠금해제 가능</a:t>
            </a:r>
            <a:endParaRPr lang="ko-KR" altLang="en-US" sz="2000">
              <a:solidFill>
                <a:schemeClr val="tx1"/>
              </a:solidFill>
            </a:endParaRPr>
          </a:p>
          <a:p>
            <a:pPr>
              <a:defRPr lang="ko-KR" altLang="en-US"/>
            </a:pPr>
            <a:r>
              <a:rPr lang="ko-KR" altLang="en-US" sz="2000">
                <a:solidFill>
                  <a:schemeClr val="tx1"/>
                </a:solidFill>
              </a:rPr>
              <a:t>실시간 출입 기록을 스마트폰 푸시알림으로 알림</a:t>
            </a:r>
            <a:endParaRPr lang="ko-KR" altLang="en-US" sz="2000">
              <a:solidFill>
                <a:schemeClr val="tx1"/>
              </a:solidFill>
            </a:endParaRPr>
          </a:p>
          <a:p>
            <a:pPr>
              <a:defRPr lang="ko-KR" altLang="en-US"/>
            </a:pPr>
            <a:r>
              <a:rPr lang="ko-KR" altLang="en-US" sz="2000">
                <a:solidFill>
                  <a:schemeClr val="tx1"/>
                </a:solidFill>
              </a:rPr>
              <a:t>출입기록 및 푸시알림 내역 조회 가능</a:t>
            </a:r>
            <a:endParaRPr lang="ko-KR" altLang="en-US" sz="2000">
              <a:solidFill>
                <a:schemeClr val="tx1"/>
              </a:solidFill>
            </a:endParaRPr>
          </a:p>
          <a:p>
            <a:pPr>
              <a:defRPr lang="ko-KR" altLang="en-US"/>
            </a:pPr>
            <a:r>
              <a:rPr lang="ko-KR" altLang="en-US" sz="2000">
                <a:solidFill>
                  <a:schemeClr val="tx1"/>
                </a:solidFill>
              </a:rPr>
              <a:t>집 안에서도 스마트폰으로 도어락 잠금해제 가능(원격 열림, 닫힘 기능)</a:t>
            </a:r>
            <a:endParaRPr lang="ko-KR" altLang="en-US" sz="2000">
              <a:solidFill>
                <a:schemeClr val="tx1"/>
              </a:solidFill>
            </a:endParaRPr>
          </a:p>
          <a:p>
            <a:pPr marL="177800" indent="-177800" algn="l" defTabSz="900000" eaLnBrk="1" latinLnBrk="1" hangingPunct="1">
              <a:spcBef>
                <a:spcPct val="20000"/>
              </a:spcBef>
              <a:buClr>
                <a:schemeClr val="tx2"/>
              </a:buClr>
              <a:buSzPct val="100000"/>
              <a:buFont typeface="Wingdings"/>
              <a:buChar char="§"/>
              <a:defRPr lang="ko-KR" altLang="en-US"/>
            </a:pPr>
            <a:r>
              <a:rPr lang="ko-KR" altLang="en-US" sz="2000" b="0" i="0" kern="1200" spc="5">
                <a:solidFill>
                  <a:schemeClr val="tx1"/>
                </a:solidFill>
                <a:latin typeface="+mn-lt"/>
                <a:ea typeface="+mn-ea"/>
                <a:cs typeface="+mn-cs"/>
              </a:rPr>
              <a:t>매직넘버 기능으로 비밀번호 유출 방지</a:t>
            </a:r>
            <a:endParaRPr lang="ko-KR" altLang="en-US" sz="2000" b="0" i="0" kern="1200" spc="5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57200" y="1285860"/>
            <a:ext cx="2935143" cy="329528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기능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-127000" algn="just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 lang="ko-KR" altLang="en-US"/>
            </a:pPr>
            <a:r>
              <a:rPr lang="ko-KR" altLang="en-US" sz="1800" b="0" kern="0" spc="-10">
                <a:solidFill>
                  <a:srgbClr val="000000"/>
                </a:solidFill>
                <a:latin typeface="굴림"/>
                <a:ea typeface="굴림"/>
              </a:rPr>
              <a:t> </a:t>
            </a:r>
            <a:r>
              <a:rPr lang="ko-KR" altLang="en-US" sz="1800" b="0" kern="0" spc="-10">
                <a:solidFill>
                  <a:srgbClr val="000000"/>
                </a:solidFill>
                <a:latin typeface="굴림"/>
                <a:ea typeface="굴림"/>
                <a:cs typeface="굴림"/>
              </a:rPr>
              <a:t>스마트폰 어플리케이션의 키패드를 통해 비밀번호를 입력하여 도어락 개폐.</a:t>
            </a:r>
            <a:endParaRPr lang="ko-KR" altLang="en-US" sz="1800" b="0" kern="0" spc="-10">
              <a:solidFill>
                <a:srgbClr val="000000"/>
              </a:solidFill>
              <a:latin typeface="굴림"/>
              <a:ea typeface="굴림"/>
              <a:cs typeface="굴림"/>
            </a:endParaRPr>
          </a:p>
          <a:p>
            <a:pPr marL="0" indent="-127000" algn="just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 lang="ko-KR" altLang="en-US"/>
            </a:pPr>
            <a:endParaRPr lang="ko-KR" altLang="en-US" sz="1800" b="0" kern="0" spc="0">
              <a:solidFill>
                <a:srgbClr val="000000"/>
              </a:solidFill>
              <a:latin typeface="굴림"/>
              <a:ea typeface="굴림"/>
              <a:cs typeface="굴림"/>
            </a:endParaRPr>
          </a:p>
          <a:p>
            <a:pPr marL="0" indent="-127000" algn="just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 lang="ko-KR" altLang="en-US"/>
            </a:pPr>
            <a:r>
              <a:rPr lang="ko-KR" altLang="en-US" sz="1800" b="0" kern="0" spc="-10">
                <a:solidFill>
                  <a:srgbClr val="000000"/>
                </a:solidFill>
                <a:latin typeface="굴림"/>
                <a:ea typeface="굴림"/>
                <a:cs typeface="굴림"/>
              </a:rPr>
              <a:t> 도어락에 캠을 연결하여 사용자가 직접 현관까지 나가지 않아도 문 앞 상대를 실시간으로 확인</a:t>
            </a:r>
            <a:r>
              <a:rPr lang="en-US" altLang="ko-KR" sz="1800" b="0" kern="0" spc="-10">
                <a:solidFill>
                  <a:srgbClr val="000000"/>
                </a:solidFill>
                <a:latin typeface="굴림"/>
                <a:ea typeface="굴림"/>
                <a:cs typeface="굴림"/>
              </a:rPr>
              <a:t>.</a:t>
            </a:r>
            <a:endParaRPr lang="en-US" altLang="ko-KR" sz="1800" b="0" kern="0" spc="-10">
              <a:solidFill>
                <a:srgbClr val="000000"/>
              </a:solidFill>
              <a:latin typeface="굴림"/>
              <a:ea typeface="굴림"/>
              <a:cs typeface="굴림"/>
            </a:endParaRPr>
          </a:p>
          <a:p>
            <a:pPr marL="0" indent="-127000" algn="just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 lang="ko-KR" altLang="en-US"/>
            </a:pPr>
            <a:endParaRPr lang="ko-KR" altLang="en-US" sz="1800" b="0" kern="0" spc="0">
              <a:solidFill>
                <a:srgbClr val="000000"/>
              </a:solidFill>
              <a:latin typeface="굴림"/>
              <a:ea typeface="굴림"/>
              <a:cs typeface="굴림"/>
            </a:endParaRPr>
          </a:p>
          <a:p>
            <a:pPr marL="0" indent="-127000" algn="just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 lang="ko-KR" altLang="en-US"/>
            </a:pPr>
            <a:r>
              <a:rPr lang="ko-KR" altLang="en-US" sz="1800" b="0" kern="0" spc="-10">
                <a:solidFill>
                  <a:srgbClr val="000000"/>
                </a:solidFill>
                <a:latin typeface="굴림"/>
                <a:ea typeface="굴림"/>
                <a:cs typeface="굴림"/>
              </a:rPr>
              <a:t> 도어락 캠을 통해 문 앞 방문자의 얼굴을 인식하고 이미지를 촬영하여 이용자 핸드폰에 푸시알림 형태로 전송</a:t>
            </a:r>
            <a:r>
              <a:rPr lang="en-US" altLang="ko-KR" sz="1800" b="0" kern="0" spc="-10">
                <a:solidFill>
                  <a:srgbClr val="000000"/>
                </a:solidFill>
                <a:latin typeface="굴림"/>
                <a:ea typeface="굴림"/>
                <a:cs typeface="굴림"/>
              </a:rPr>
              <a:t>.</a:t>
            </a:r>
            <a:endParaRPr lang="en-US" altLang="ko-KR" sz="1800" b="0" kern="0" spc="-10">
              <a:solidFill>
                <a:srgbClr val="000000"/>
              </a:solidFill>
              <a:latin typeface="굴림"/>
              <a:ea typeface="굴림"/>
              <a:cs typeface="굴림"/>
            </a:endParaRPr>
          </a:p>
          <a:p>
            <a:pPr marL="0" indent="-127000" algn="just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 lang="ko-KR" altLang="en-US"/>
            </a:pPr>
            <a:endParaRPr lang="ko-KR" altLang="en-US" sz="1800" b="0" kern="0" spc="-10">
              <a:solidFill>
                <a:srgbClr val="000000"/>
              </a:solidFill>
              <a:latin typeface="굴림"/>
              <a:ea typeface="굴림"/>
              <a:cs typeface="굴림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>시연영상</a:t>
            </a:r>
            <a:endParaRPr lang="ko-KR" altLang="en-US"/>
          </a:p>
        </p:txBody>
      </p:sp>
      <p:pic>
        <p:nvPicPr>
          <p:cNvPr id="4" name="KakaoTalk_20221122_233751064.mp4">
            <a:hlinkClick r:id="" action="ppaction://media"/>
          </p:cNvPr>
          <p:cNvPicPr>
            <a:picLocks noRot="1"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4"/>
          <a:stretch>
            <a:fillRect/>
          </a:stretch>
        </p:blipFill>
        <p:spPr>
          <a:xfrm>
            <a:off x="1637674" y="2212623"/>
            <a:ext cx="5868652" cy="33011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>시연영상</a:t>
            </a:r>
            <a:endParaRPr lang="ko-KR" altLang="en-US"/>
          </a:p>
        </p:txBody>
      </p:sp>
      <p:pic>
        <p:nvPicPr>
          <p:cNvPr id="5" name="KakaoTalk_20221122_233756339.mp4">
            <a:hlinkClick r:id="" action="ppaction://media"/>
          </p:cNvPr>
          <p:cNvPicPr>
            <a:picLocks noRot="1"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4"/>
          <a:stretch>
            <a:fillRect/>
          </a:stretch>
        </p:blipFill>
        <p:spPr>
          <a:xfrm>
            <a:off x="1637674" y="1778441"/>
            <a:ext cx="5868652" cy="33011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evt="onClick">
                                      <p:tgtEl>
                                        <p:spTgt spid="5"/>
                                      </p:tgtEl>
                                    </p:cond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1c3d62"/>
      </a:dk2>
      <a:lt2>
        <a:srgbClr val="e3dcc1"/>
      </a:lt2>
      <a:accent1>
        <a:srgbClr val="315f97"/>
      </a:accent1>
      <a:accent2>
        <a:srgbClr val="c75252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000ff"/>
      </a:hlink>
      <a:folHlink>
        <a:srgbClr val="800080"/>
      </a:folHlink>
    </a:clrScheme>
    <a:fontScheme name="한컴오피스">
      <a:majorFont>
        <a:latin typeface="함초롬돋움"/>
        <a:ea typeface="함초롬돋움"/>
        <a:cs typeface="Times New Roman"/>
      </a:majorFont>
      <a:minorFont>
        <a:latin typeface="함초롬돋움"/>
        <a:ea typeface="함초롬돋움"/>
        <a:cs typeface="Times New Roman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147483647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2147483647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245</ep:Words>
  <ep:PresentationFormat>화면 슬라이드 쇼(4:3)</ep:PresentationFormat>
  <ep:Paragraphs>43</ep:Paragraphs>
  <ep:Slides>12</ep:Slides>
  <ep:Notes>4</ep:Notes>
  <ep:TotalTime>0</ep:TotalTime>
  <ep:HiddenSlides>0</ep:HiddenSlides>
  <ep:MMClips>2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ep:HeadingPairs>
  <ep:TitlesOfParts>
    <vt:vector size="13" baseType="lpstr">
      <vt:lpstr>한컴오피스</vt:lpstr>
      <vt:lpstr>아두이노와 캠을 이용한 원격제어 블루투스 도어락</vt:lpstr>
      <vt:lpstr>목차</vt:lpstr>
      <vt:lpstr>배경 및 필요성</vt:lpstr>
      <vt:lpstr>배경 및 필요성</vt:lpstr>
      <vt:lpstr>제품현황(W사)</vt:lpstr>
      <vt:lpstr>기능</vt:lpstr>
      <vt:lpstr>기능</vt:lpstr>
      <vt:lpstr>시연영상</vt:lpstr>
      <vt:lpstr>향후계획</vt:lpstr>
      <vt:lpstr>향후계획</vt:lpstr>
      <vt:lpstr>슬라이드 11</vt:lpstr>
      <vt:lpstr>감사합니다</vt:lpstr>
    </vt:vector>
  </ep:TitlesOfParts>
  <ep:HyperlinkBase/>
  <ep:Application>Hancom Office Hanshow 2014</ep:Application>
  <ep:AppVersion>0901.0000.01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2022-06-03T08:09:35.000</dcterms:created>
  <dc:creator>ycj37</dc:creator>
  <cp:lastModifiedBy>ycj37</cp:lastModifiedBy>
  <dcterms:modified xsi:type="dcterms:W3CDTF">2022-11-22T15:29:01.105</dcterms:modified>
  <cp:revision>68</cp:revision>
  <dc:title>아두이노를 이용한 원격제어 블루투스 도어락</dc:title>
</cp:coreProperties>
</file>